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82C7B-1961-4E55-9E41-F65DC0BAC41E}" type="datetimeFigureOut">
              <a:rPr lang="en-AU" smtClean="0"/>
              <a:t>29/12/2015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7B0464-F55C-4CE4-BE70-6D45ED3966F3}" type="slidenum">
              <a:rPr lang="en-AU" smtClean="0"/>
              <a:t>‹#›</a:t>
            </a:fld>
            <a:endParaRPr lang="en-AU"/>
          </a:p>
        </p:txBody>
      </p:sp>
    </p:spTree>
    <p:extLst>
      <p:ext uri="{BB962C8B-B14F-4D97-AF65-F5344CB8AC3E}">
        <p14:creationId xmlns:p14="http://schemas.microsoft.com/office/powerpoint/2010/main" val="333020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These are the evidence guides produced by ASLA which link with the Australian Teaching standards, to allow TLs to consider how they will meet accreditation standards at the various levels.  Each standard is listed, with an explanation, then some examples of evidence that TLs might bring to bear upon achieving this level. The examples of evidence are not prescriptive, and I suggest further on in this presentation some more examples from GI evaluation that might fit Standard 5. Assess, provide feedback and report on student learning.  The Evidence guides are intended to give </a:t>
            </a:r>
            <a:r>
              <a:rPr lang="en-AU" dirty="0"/>
              <a:t>the teacher librarian a </a:t>
            </a:r>
            <a:r>
              <a:rPr lang="en-AU" dirty="0" smtClean="0"/>
              <a:t>sense of </a:t>
            </a:r>
            <a:r>
              <a:rPr lang="en-AU" dirty="0"/>
              <a:t>how he/she might meet that standard.</a:t>
            </a:r>
          </a:p>
        </p:txBody>
      </p:sp>
      <p:sp>
        <p:nvSpPr>
          <p:cNvPr id="4" name="Slide Number Placeholder 3"/>
          <p:cNvSpPr>
            <a:spLocks noGrp="1"/>
          </p:cNvSpPr>
          <p:nvPr>
            <p:ph type="sldNum" sz="quarter" idx="10"/>
          </p:nvPr>
        </p:nvSpPr>
        <p:spPr/>
        <p:txBody>
          <a:bodyPr/>
          <a:lstStyle/>
          <a:p>
            <a:fld id="{449B31B6-5241-4401-8B7E-C271C3B1ABEC}" type="slidenum">
              <a:rPr lang="en-AU" smtClean="0"/>
              <a:t>2</a:t>
            </a:fld>
            <a:endParaRPr lang="en-AU"/>
          </a:p>
        </p:txBody>
      </p:sp>
    </p:spTree>
    <p:extLst>
      <p:ext uri="{BB962C8B-B14F-4D97-AF65-F5344CB8AC3E}">
        <p14:creationId xmlns:p14="http://schemas.microsoft.com/office/powerpoint/2010/main" val="1911995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is a slide from an Ancient Historical investigation at Loreto, showing content and process marks contributed by teacher and TL, a solid piece of evidence of the TL’s contribution to the assessment of student learning.   </a:t>
            </a:r>
            <a:endParaRPr lang="en-AU" dirty="0"/>
          </a:p>
        </p:txBody>
      </p:sp>
      <p:sp>
        <p:nvSpPr>
          <p:cNvPr id="4" name="Slide Number Placeholder 3"/>
          <p:cNvSpPr>
            <a:spLocks noGrp="1"/>
          </p:cNvSpPr>
          <p:nvPr>
            <p:ph type="sldNum" sz="quarter" idx="10"/>
          </p:nvPr>
        </p:nvSpPr>
        <p:spPr/>
        <p:txBody>
          <a:bodyPr/>
          <a:lstStyle/>
          <a:p>
            <a:fld id="{449B31B6-5241-4401-8B7E-C271C3B1ABEC}" type="slidenum">
              <a:rPr lang="en-AU" smtClean="0"/>
              <a:t>11</a:t>
            </a:fld>
            <a:endParaRPr lang="en-AU"/>
          </a:p>
        </p:txBody>
      </p:sp>
    </p:spTree>
    <p:extLst>
      <p:ext uri="{BB962C8B-B14F-4D97-AF65-F5344CB8AC3E}">
        <p14:creationId xmlns:p14="http://schemas.microsoft.com/office/powerpoint/2010/main" val="3574576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standard 5.4 is about interpreting student data. </a:t>
            </a:r>
          </a:p>
          <a:p>
            <a:endParaRPr lang="en-AU" dirty="0"/>
          </a:p>
          <a:p>
            <a:r>
              <a:rPr lang="en-AU" dirty="0" smtClean="0"/>
              <a:t>It is about using and interpreting student data developed from student assessments, etc. </a:t>
            </a:r>
          </a:p>
          <a:p>
            <a:endParaRPr lang="en-AU" dirty="0"/>
          </a:p>
          <a:p>
            <a:r>
              <a:rPr lang="en-AU" dirty="0" smtClean="0"/>
              <a:t>I’m suggesting that this is where using the SLIM Toolkit can be used as evidence of achievement of this standard. </a:t>
            </a:r>
            <a:endParaRPr lang="en-AU" dirty="0"/>
          </a:p>
        </p:txBody>
      </p:sp>
      <p:sp>
        <p:nvSpPr>
          <p:cNvPr id="4" name="Slide Number Placeholder 3"/>
          <p:cNvSpPr>
            <a:spLocks noGrp="1"/>
          </p:cNvSpPr>
          <p:nvPr>
            <p:ph type="sldNum" sz="quarter" idx="10"/>
          </p:nvPr>
        </p:nvSpPr>
        <p:spPr/>
        <p:txBody>
          <a:bodyPr/>
          <a:lstStyle/>
          <a:p>
            <a:fld id="{449B31B6-5241-4401-8B7E-C271C3B1ABEC}" type="slidenum">
              <a:rPr lang="en-AU" smtClean="0"/>
              <a:t>12</a:t>
            </a:fld>
            <a:endParaRPr lang="en-AU"/>
          </a:p>
        </p:txBody>
      </p:sp>
    </p:spTree>
    <p:extLst>
      <p:ext uri="{BB962C8B-B14F-4D97-AF65-F5344CB8AC3E}">
        <p14:creationId xmlns:p14="http://schemas.microsoft.com/office/powerpoint/2010/main" val="2734883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AU" dirty="0" smtClean="0"/>
              <a:t>This is the SLIM toolkit which can be used as the reflective instrument in a GI, and data from this can be analysed and used as evidence of analysing student data. It is presented to students at beginning, middle and end of the task.  It is the SLIM Toolkit  - Student learning through inquiry measure – from Professor Ross J Todd of Rutgers University.   </a:t>
            </a:r>
          </a:p>
          <a:p>
            <a:pPr eaLnBrk="1" hangingPunct="1"/>
            <a:endParaRPr lang="en-AU" dirty="0" smtClean="0"/>
          </a:p>
        </p:txBody>
      </p:sp>
      <p:sp>
        <p:nvSpPr>
          <p:cNvPr id="10854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4F4DE20-B5A3-4C48-BFAF-A4D0BE7F4617}" type="slidenum">
              <a:rPr lang="en-AU"/>
              <a:pPr eaLnBrk="1" hangingPunct="1"/>
              <a:t>13</a:t>
            </a:fld>
            <a:endParaRPr lang="en-AU"/>
          </a:p>
        </p:txBody>
      </p:sp>
    </p:spTree>
    <p:extLst>
      <p:ext uri="{BB962C8B-B14F-4D97-AF65-F5344CB8AC3E}">
        <p14:creationId xmlns:p14="http://schemas.microsoft.com/office/powerpoint/2010/main" val="2983460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AU" dirty="0" smtClean="0"/>
              <a:t>This graph is an example of responses to Question 1 of the SLIM toolkit. It  shows three students in the top range (for essay and process marks) and the number of facts, explanations and conclusions they had at the </a:t>
            </a:r>
            <a:r>
              <a:rPr lang="en-AU" b="1" dirty="0" smtClean="0"/>
              <a:t>three gathering points.</a:t>
            </a:r>
          </a:p>
          <a:p>
            <a:endParaRPr lang="en-AU" dirty="0" smtClean="0"/>
          </a:p>
          <a:p>
            <a:r>
              <a:rPr lang="en-AU" dirty="0" smtClean="0"/>
              <a:t>The move we are looking for from lots of facts at the beginning, diminishing at the second and third collection points into a smaller but clear growth of explanations and conclusions is evident here.</a:t>
            </a:r>
          </a:p>
          <a:p>
            <a:endParaRPr lang="en-AU" dirty="0"/>
          </a:p>
          <a:p>
            <a:r>
              <a:rPr lang="en-AU" dirty="0" smtClean="0"/>
              <a:t>It can be used for evidence of the achievement of individual students in developing deep understanding of their topic. </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9A755A-21EE-41D2-A936-77712B28AE88}" type="slidenum">
              <a:rPr lang="en-AU"/>
              <a:pPr eaLnBrk="1" hangingPunct="1"/>
              <a:t>14</a:t>
            </a:fld>
            <a:endParaRPr lang="en-AU"/>
          </a:p>
        </p:txBody>
      </p:sp>
    </p:spTree>
    <p:extLst>
      <p:ext uri="{BB962C8B-B14F-4D97-AF65-F5344CB8AC3E}">
        <p14:creationId xmlns:p14="http://schemas.microsoft.com/office/powerpoint/2010/main" val="2526484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AU" dirty="0" smtClean="0"/>
              <a:t>This is question 2 given to students at beginning, middle and end of project.  </a:t>
            </a:r>
          </a:p>
          <a:p>
            <a:r>
              <a:rPr lang="en-AU" dirty="0" smtClean="0"/>
              <a:t>They could choose not at all, not much, quite a bit, a great deal</a:t>
            </a:r>
          </a:p>
          <a:p>
            <a:endParaRPr lang="en-AU" dirty="0" smtClean="0"/>
          </a:p>
          <a:p>
            <a:r>
              <a:rPr lang="en-AU" dirty="0" smtClean="0"/>
              <a:t>This is an excellent finding, as it shows a majority of students expressing </a:t>
            </a:r>
            <a:r>
              <a:rPr lang="en-AU" b="1" dirty="0" smtClean="0"/>
              <a:t>unwavering interest </a:t>
            </a:r>
            <a:r>
              <a:rPr lang="en-AU" dirty="0" smtClean="0"/>
              <a:t>throughout the project. </a:t>
            </a:r>
          </a:p>
          <a:p>
            <a:endParaRPr lang="en-AU" dirty="0" smtClean="0"/>
          </a:p>
          <a:p>
            <a:r>
              <a:rPr lang="en-AU" dirty="0" smtClean="0"/>
              <a:t>Students with the three colours filled in completely have said that they were a great deal interested throughout the process. </a:t>
            </a:r>
          </a:p>
          <a:p>
            <a:endParaRPr lang="en-AU" dirty="0" smtClean="0"/>
          </a:p>
          <a:p>
            <a:r>
              <a:rPr lang="en-AU" dirty="0" smtClean="0"/>
              <a:t>Three diminished interest, but only to quite a bit. </a:t>
            </a:r>
          </a:p>
          <a:p>
            <a:r>
              <a:rPr lang="en-AU" dirty="0"/>
              <a:t> </a:t>
            </a:r>
            <a:r>
              <a:rPr lang="en-AU" dirty="0" smtClean="0"/>
              <a:t>This is evidence of deep interest of students in their inquiry and can used as evidence for achievement of standard 5.4, relating to analysis of student data.</a:t>
            </a:r>
          </a:p>
        </p:txBody>
      </p:sp>
      <p:sp>
        <p:nvSpPr>
          <p:cNvPr id="11776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3E17A5-BA22-455E-805C-AFDA4B8B10B5}" type="slidenum">
              <a:rPr lang="en-AU"/>
              <a:pPr eaLnBrk="1" hangingPunct="1"/>
              <a:t>15</a:t>
            </a:fld>
            <a:endParaRPr lang="en-AU"/>
          </a:p>
        </p:txBody>
      </p:sp>
    </p:spTree>
    <p:extLst>
      <p:ext uri="{BB962C8B-B14F-4D97-AF65-F5344CB8AC3E}">
        <p14:creationId xmlns:p14="http://schemas.microsoft.com/office/powerpoint/2010/main" val="1444315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AU" dirty="0" smtClean="0"/>
              <a:t>This is a sample answer to question  5:  What do you generally find difficult to do? </a:t>
            </a:r>
          </a:p>
          <a:p>
            <a:r>
              <a:rPr lang="en-AU" dirty="0" smtClean="0"/>
              <a:t>Interesting range of difficulties here –</a:t>
            </a:r>
          </a:p>
          <a:p>
            <a:endParaRPr lang="en-AU" dirty="0" smtClean="0"/>
          </a:p>
          <a:p>
            <a:r>
              <a:rPr lang="en-AU" dirty="0" smtClean="0"/>
              <a:t>Shows the knowledge that students have gained of the ISP</a:t>
            </a:r>
          </a:p>
          <a:p>
            <a:endParaRPr lang="en-AU" dirty="0" smtClean="0"/>
          </a:p>
          <a:p>
            <a:r>
              <a:rPr lang="en-AU" dirty="0" smtClean="0"/>
              <a:t>They could articulate that it is difficult to persevere through the dip and to stay on track, and to search effectively for the stage of the ISP.  They articulate that they find it difficult to use complex sources, to judge validity of sources, to take notes,</a:t>
            </a:r>
          </a:p>
          <a:p>
            <a:endParaRPr lang="en-AU" dirty="0"/>
          </a:p>
          <a:p>
            <a:r>
              <a:rPr lang="en-AU" dirty="0" smtClean="0"/>
              <a:t>This is useful information for framing interventions and is good evidence for achievement of Standard 5.4 analyse student data.</a:t>
            </a:r>
          </a:p>
          <a:p>
            <a:endParaRPr lang="en-AU" dirty="0" smtClean="0"/>
          </a:p>
        </p:txBody>
      </p:sp>
      <p:sp>
        <p:nvSpPr>
          <p:cNvPr id="12083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983EDA4-F6B2-4334-8EC0-9139B99F8B0C}" type="slidenum">
              <a:rPr lang="en-AU"/>
              <a:pPr eaLnBrk="1" hangingPunct="1"/>
              <a:t>16</a:t>
            </a:fld>
            <a:endParaRPr lang="en-AU"/>
          </a:p>
        </p:txBody>
      </p:sp>
    </p:spTree>
    <p:extLst>
      <p:ext uri="{BB962C8B-B14F-4D97-AF65-F5344CB8AC3E}">
        <p14:creationId xmlns:p14="http://schemas.microsoft.com/office/powerpoint/2010/main" val="219772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I’ve extracted the most relevant parts of Standard 5 for our purposes.  </a:t>
            </a:r>
          </a:p>
          <a:p>
            <a:endParaRPr lang="en-AU" dirty="0"/>
          </a:p>
          <a:p>
            <a:r>
              <a:rPr lang="en-AU" dirty="0" smtClean="0"/>
              <a:t>1.  Provide feedback on student learning.  The language in very much the same as that of GI,  strategies for intervention, providing feedback on student progress. </a:t>
            </a:r>
            <a:endParaRPr lang="en-AU" dirty="0"/>
          </a:p>
        </p:txBody>
      </p:sp>
      <p:sp>
        <p:nvSpPr>
          <p:cNvPr id="4" name="Slide Number Placeholder 3"/>
          <p:cNvSpPr>
            <a:spLocks noGrp="1"/>
          </p:cNvSpPr>
          <p:nvPr>
            <p:ph type="sldNum" sz="quarter" idx="10"/>
          </p:nvPr>
        </p:nvSpPr>
        <p:spPr/>
        <p:txBody>
          <a:bodyPr/>
          <a:lstStyle/>
          <a:p>
            <a:fld id="{449B31B6-5241-4401-8B7E-C271C3B1ABEC}" type="slidenum">
              <a:rPr lang="en-AU" smtClean="0"/>
              <a:t>3</a:t>
            </a:fld>
            <a:endParaRPr lang="en-AU"/>
          </a:p>
        </p:txBody>
      </p:sp>
    </p:spTree>
    <p:extLst>
      <p:ext uri="{BB962C8B-B14F-4D97-AF65-F5344CB8AC3E}">
        <p14:creationId xmlns:p14="http://schemas.microsoft.com/office/powerpoint/2010/main" val="221691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These are the examples suggested by ASLA.</a:t>
            </a:r>
          </a:p>
          <a:p>
            <a:r>
              <a:rPr lang="en-AU" dirty="0" smtClean="0"/>
              <a:t>Feedback loop is relevant in GI</a:t>
            </a:r>
          </a:p>
          <a:p>
            <a:r>
              <a:rPr lang="en-AU" dirty="0" smtClean="0"/>
              <a:t>Student self assessment as part of the ongoing reflective practice which is a hall mark of GI.</a:t>
            </a:r>
          </a:p>
        </p:txBody>
      </p:sp>
      <p:sp>
        <p:nvSpPr>
          <p:cNvPr id="4" name="Slide Number Placeholder 3"/>
          <p:cNvSpPr>
            <a:spLocks noGrp="1"/>
          </p:cNvSpPr>
          <p:nvPr>
            <p:ph type="sldNum" sz="quarter" idx="10"/>
          </p:nvPr>
        </p:nvSpPr>
        <p:spPr/>
        <p:txBody>
          <a:bodyPr/>
          <a:lstStyle/>
          <a:p>
            <a:fld id="{449B31B6-5241-4401-8B7E-C271C3B1ABEC}" type="slidenum">
              <a:rPr lang="en-AU" smtClean="0"/>
              <a:t>4</a:t>
            </a:fld>
            <a:endParaRPr lang="en-AU"/>
          </a:p>
        </p:txBody>
      </p:sp>
    </p:spTree>
    <p:extLst>
      <p:ext uri="{BB962C8B-B14F-4D97-AF65-F5344CB8AC3E}">
        <p14:creationId xmlns:p14="http://schemas.microsoft.com/office/powerpoint/2010/main" val="1582554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AU" dirty="0" smtClean="0"/>
              <a:t>This is an example of the kind of feedback in GI that could be used as evidence of achieving standard 5.2.   </a:t>
            </a:r>
          </a:p>
          <a:p>
            <a:endParaRPr lang="en-AU" dirty="0" smtClean="0"/>
          </a:p>
          <a:p>
            <a:r>
              <a:rPr lang="en-AU" dirty="0" smtClean="0"/>
              <a:t>Wiki feedback provides a different environment for formative assessment and feedback from face to face</a:t>
            </a:r>
            <a:r>
              <a:rPr lang="en-AU" dirty="0"/>
              <a:t> </a:t>
            </a:r>
            <a:r>
              <a:rPr lang="en-AU" dirty="0" smtClean="0"/>
              <a:t>feedback also an intrinsic part of GI,  and is usable as evidence, more than face to face feedback, which is transitory. </a:t>
            </a:r>
          </a:p>
          <a:p>
            <a:endParaRPr lang="en-AU" dirty="0" smtClean="0"/>
          </a:p>
          <a:p>
            <a:endParaRPr lang="en-AU" dirty="0" smtClean="0"/>
          </a:p>
          <a:p>
            <a:endParaRPr lang="en-AU" dirty="0" smtClean="0"/>
          </a:p>
          <a:p>
            <a:endParaRPr lang="en-AU"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1054FB2-4886-4485-B6E8-C3CD28F2E85E}" type="slidenum">
              <a:rPr lang="en-AU"/>
              <a:pPr eaLnBrk="1" hangingPunct="1"/>
              <a:t>5</a:t>
            </a:fld>
            <a:endParaRPr lang="en-AU"/>
          </a:p>
        </p:txBody>
      </p:sp>
    </p:spTree>
    <p:extLst>
      <p:ext uri="{BB962C8B-B14F-4D97-AF65-F5344CB8AC3E}">
        <p14:creationId xmlns:p14="http://schemas.microsoft.com/office/powerpoint/2010/main" val="4208691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this is Standard 5.3: Make consistent and comparable judgments</a:t>
            </a:r>
            <a:endParaRPr lang="en-AU" dirty="0"/>
          </a:p>
        </p:txBody>
      </p:sp>
      <p:sp>
        <p:nvSpPr>
          <p:cNvPr id="4" name="Slide Number Placeholder 3"/>
          <p:cNvSpPr>
            <a:spLocks noGrp="1"/>
          </p:cNvSpPr>
          <p:nvPr>
            <p:ph type="sldNum" sz="quarter" idx="10"/>
          </p:nvPr>
        </p:nvSpPr>
        <p:spPr/>
        <p:txBody>
          <a:bodyPr/>
          <a:lstStyle/>
          <a:p>
            <a:fld id="{449B31B6-5241-4401-8B7E-C271C3B1ABEC}" type="slidenum">
              <a:rPr lang="en-AU" smtClean="0"/>
              <a:t>6</a:t>
            </a:fld>
            <a:endParaRPr lang="en-AU"/>
          </a:p>
        </p:txBody>
      </p:sp>
    </p:spTree>
    <p:extLst>
      <p:ext uri="{BB962C8B-B14F-4D97-AF65-F5344CB8AC3E}">
        <p14:creationId xmlns:p14="http://schemas.microsoft.com/office/powerpoint/2010/main" val="671854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These are the examples of evidence for 5.3 </a:t>
            </a:r>
          </a:p>
          <a:p>
            <a:r>
              <a:rPr lang="en-AU" dirty="0" smtClean="0"/>
              <a:t>All of them are involved in a GI. </a:t>
            </a:r>
            <a:endParaRPr lang="en-AU" dirty="0"/>
          </a:p>
        </p:txBody>
      </p:sp>
      <p:sp>
        <p:nvSpPr>
          <p:cNvPr id="4" name="Slide Number Placeholder 3"/>
          <p:cNvSpPr>
            <a:spLocks noGrp="1"/>
          </p:cNvSpPr>
          <p:nvPr>
            <p:ph type="sldNum" sz="quarter" idx="10"/>
          </p:nvPr>
        </p:nvSpPr>
        <p:spPr/>
        <p:txBody>
          <a:bodyPr/>
          <a:lstStyle/>
          <a:p>
            <a:fld id="{449B31B6-5241-4401-8B7E-C271C3B1ABEC}" type="slidenum">
              <a:rPr lang="en-AU" smtClean="0"/>
              <a:t>7</a:t>
            </a:fld>
            <a:endParaRPr lang="en-AU"/>
          </a:p>
        </p:txBody>
      </p:sp>
    </p:spTree>
    <p:extLst>
      <p:ext uri="{BB962C8B-B14F-4D97-AF65-F5344CB8AC3E}">
        <p14:creationId xmlns:p14="http://schemas.microsoft.com/office/powerpoint/2010/main" val="3147092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AU" dirty="0" smtClean="0"/>
              <a:t>This is a snip from the marking criteria for product of a GI, which is obvious evidence of achievement of learning outcomes.  In a GI, the teacher is responsible for this, while the TL, actively involved throughout, might do some cross marking. </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25F309-CE98-427C-91C9-F8480ECBA01B}" type="slidenum">
              <a:rPr lang="en-AU"/>
              <a:pPr eaLnBrk="1" hangingPunct="1"/>
              <a:t>8</a:t>
            </a:fld>
            <a:endParaRPr lang="en-AU"/>
          </a:p>
        </p:txBody>
      </p:sp>
    </p:spTree>
    <p:extLst>
      <p:ext uri="{BB962C8B-B14F-4D97-AF65-F5344CB8AC3E}">
        <p14:creationId xmlns:p14="http://schemas.microsoft.com/office/powerpoint/2010/main" val="3821063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AU" dirty="0" smtClean="0"/>
              <a:t>These are the marking criteria for process – equal marks with product.  If these were built into every GI a student does, with equal weight given to process, they become a record of evidence of achievement of learning outcomes relating to process, and provide a consistent level of evidence of the TL’s contribution to the achievement of standard 5.3 – make consistent and comparable judgments. </a:t>
            </a:r>
          </a:p>
          <a:p>
            <a:endParaRPr lang="en-AU" dirty="0" smtClean="0"/>
          </a:p>
          <a:p>
            <a:endParaRPr lang="en-AU" dirty="0" smtClean="0"/>
          </a:p>
          <a:p>
            <a:r>
              <a:rPr lang="en-AU" dirty="0" smtClean="0"/>
              <a:t>Process components in this GI were: </a:t>
            </a:r>
          </a:p>
          <a:p>
            <a:pPr>
              <a:buFont typeface="Wingdings" panose="05000000000000000000" pitchFamily="2" charset="2"/>
              <a:buChar char="v"/>
            </a:pPr>
            <a:r>
              <a:rPr lang="en-AU" dirty="0" smtClean="0"/>
              <a:t>Use of wiki, use of </a:t>
            </a:r>
            <a:r>
              <a:rPr lang="en-AU" dirty="0" err="1" smtClean="0"/>
              <a:t>Evernotes</a:t>
            </a:r>
            <a:r>
              <a:rPr lang="en-AU" dirty="0" smtClean="0"/>
              <a:t>, </a:t>
            </a:r>
          </a:p>
          <a:p>
            <a:pPr>
              <a:buFont typeface="Wingdings" panose="05000000000000000000" pitchFamily="2" charset="2"/>
              <a:buChar char="v"/>
            </a:pPr>
            <a:r>
              <a:rPr lang="en-AU" dirty="0" smtClean="0"/>
              <a:t>Well formulated inquiry question</a:t>
            </a:r>
          </a:p>
          <a:p>
            <a:pPr>
              <a:buFont typeface="Wingdings" panose="05000000000000000000" pitchFamily="2" charset="2"/>
              <a:buChar char="v"/>
            </a:pPr>
            <a:r>
              <a:rPr lang="en-AU" dirty="0" smtClean="0"/>
              <a:t>Participation in inquiry circles</a:t>
            </a:r>
          </a:p>
          <a:p>
            <a:pPr>
              <a:buFont typeface="Wingdings" panose="05000000000000000000" pitchFamily="2" charset="2"/>
              <a:buChar char="v"/>
            </a:pPr>
            <a:r>
              <a:rPr lang="en-AU" dirty="0" smtClean="0"/>
              <a:t>Use of reflection sheets</a:t>
            </a:r>
          </a:p>
          <a:p>
            <a:pPr>
              <a:buFont typeface="Wingdings" panose="05000000000000000000" pitchFamily="2" charset="2"/>
              <a:buChar char="v"/>
            </a:pPr>
            <a:r>
              <a:rPr lang="en-AU" dirty="0" smtClean="0"/>
              <a:t>Bibliography and footnotes. </a:t>
            </a:r>
          </a:p>
          <a:p>
            <a:pPr>
              <a:buFont typeface="Wingdings" panose="05000000000000000000" pitchFamily="2" charset="2"/>
              <a:buChar char="v"/>
            </a:pPr>
            <a:endParaRPr lang="en-AU" dirty="0" smtClean="0"/>
          </a:p>
          <a:p>
            <a:r>
              <a:rPr lang="en-AU" dirty="0" smtClean="0"/>
              <a:t>Teacher librarian responsible for the marking of process.  This is solid evidence of contribution to student learning.  </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15ABB0-388A-4633-AF9F-D1FD764813CE}" type="slidenum">
              <a:rPr lang="en-AU"/>
              <a:pPr eaLnBrk="1" hangingPunct="1"/>
              <a:t>9</a:t>
            </a:fld>
            <a:endParaRPr lang="en-AU"/>
          </a:p>
        </p:txBody>
      </p:sp>
    </p:spTree>
    <p:extLst>
      <p:ext uri="{BB962C8B-B14F-4D97-AF65-F5344CB8AC3E}">
        <p14:creationId xmlns:p14="http://schemas.microsoft.com/office/powerpoint/2010/main" val="2294141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is a report filled out for each student in a Year 11 GI by the TL, and shows student by student analysis of achievement of process outcomes.   Very useful evidence. </a:t>
            </a:r>
            <a:endParaRPr lang="en-AU" dirty="0"/>
          </a:p>
        </p:txBody>
      </p:sp>
      <p:sp>
        <p:nvSpPr>
          <p:cNvPr id="4" name="Slide Number Placeholder 3"/>
          <p:cNvSpPr>
            <a:spLocks noGrp="1"/>
          </p:cNvSpPr>
          <p:nvPr>
            <p:ph type="sldNum" sz="quarter" idx="10"/>
          </p:nvPr>
        </p:nvSpPr>
        <p:spPr/>
        <p:txBody>
          <a:bodyPr/>
          <a:lstStyle/>
          <a:p>
            <a:fld id="{449B31B6-5241-4401-8B7E-C271C3B1ABEC}" type="slidenum">
              <a:rPr lang="en-AU" smtClean="0"/>
              <a:t>10</a:t>
            </a:fld>
            <a:endParaRPr lang="en-AU"/>
          </a:p>
        </p:txBody>
      </p:sp>
    </p:spTree>
    <p:extLst>
      <p:ext uri="{BB962C8B-B14F-4D97-AF65-F5344CB8AC3E}">
        <p14:creationId xmlns:p14="http://schemas.microsoft.com/office/powerpoint/2010/main" val="491540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A2D020B-AEB5-414E-801B-F95B1F634E79}" type="datetimeFigureOut">
              <a:rPr lang="en-AU" smtClean="0"/>
              <a:t>29/12/2015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F183C5-A9CE-49E1-B54F-9C15998F6119}" type="slidenum">
              <a:rPr lang="en-AU" smtClean="0"/>
              <a:t>‹#›</a:t>
            </a:fld>
            <a:endParaRPr lang="en-AU"/>
          </a:p>
        </p:txBody>
      </p:sp>
    </p:spTree>
    <p:extLst>
      <p:ext uri="{BB962C8B-B14F-4D97-AF65-F5344CB8AC3E}">
        <p14:creationId xmlns:p14="http://schemas.microsoft.com/office/powerpoint/2010/main" val="317027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A2D020B-AEB5-414E-801B-F95B1F634E79}" type="datetimeFigureOut">
              <a:rPr lang="en-AU" smtClean="0"/>
              <a:t>29/12/2015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F183C5-A9CE-49E1-B54F-9C15998F6119}" type="slidenum">
              <a:rPr lang="en-AU" smtClean="0"/>
              <a:t>‹#›</a:t>
            </a:fld>
            <a:endParaRPr lang="en-AU"/>
          </a:p>
        </p:txBody>
      </p:sp>
    </p:spTree>
    <p:extLst>
      <p:ext uri="{BB962C8B-B14F-4D97-AF65-F5344CB8AC3E}">
        <p14:creationId xmlns:p14="http://schemas.microsoft.com/office/powerpoint/2010/main" val="1863551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A2D020B-AEB5-414E-801B-F95B1F634E79}" type="datetimeFigureOut">
              <a:rPr lang="en-AU" smtClean="0"/>
              <a:t>29/12/2015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F183C5-A9CE-49E1-B54F-9C15998F6119}" type="slidenum">
              <a:rPr lang="en-AU" smtClean="0"/>
              <a:t>‹#›</a:t>
            </a:fld>
            <a:endParaRPr lang="en-AU"/>
          </a:p>
        </p:txBody>
      </p:sp>
    </p:spTree>
    <p:extLst>
      <p:ext uri="{BB962C8B-B14F-4D97-AF65-F5344CB8AC3E}">
        <p14:creationId xmlns:p14="http://schemas.microsoft.com/office/powerpoint/2010/main" val="304544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14" descr="Section Titl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descr="1797 PLUS.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4417" y="2643188"/>
            <a:ext cx="169968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4418" y="3000373"/>
            <a:ext cx="11040533" cy="720725"/>
          </a:xfrm>
        </p:spPr>
        <p:txBody>
          <a:bodyPr/>
          <a:lstStyle>
            <a:lvl1pPr>
              <a:defRPr sz="3600">
                <a:solidFill>
                  <a:schemeClr val="bg2"/>
                </a:solidFill>
              </a:defRPr>
            </a:lvl1pPr>
          </a:lstStyle>
          <a:p>
            <a:r>
              <a:rPr lang="en-US" dirty="0" smtClean="0"/>
              <a:t>Click to edit Master title style</a:t>
            </a:r>
            <a:endParaRPr lang="en-AU" dirty="0"/>
          </a:p>
        </p:txBody>
      </p:sp>
    </p:spTree>
    <p:extLst>
      <p:ext uri="{BB962C8B-B14F-4D97-AF65-F5344CB8AC3E}">
        <p14:creationId xmlns:p14="http://schemas.microsoft.com/office/powerpoint/2010/main" val="63983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A2D020B-AEB5-414E-801B-F95B1F634E79}" type="datetimeFigureOut">
              <a:rPr lang="en-AU" smtClean="0"/>
              <a:t>29/12/2015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F183C5-A9CE-49E1-B54F-9C15998F6119}" type="slidenum">
              <a:rPr lang="en-AU" smtClean="0"/>
              <a:t>‹#›</a:t>
            </a:fld>
            <a:endParaRPr lang="en-AU"/>
          </a:p>
        </p:txBody>
      </p:sp>
    </p:spTree>
    <p:extLst>
      <p:ext uri="{BB962C8B-B14F-4D97-AF65-F5344CB8AC3E}">
        <p14:creationId xmlns:p14="http://schemas.microsoft.com/office/powerpoint/2010/main" val="2646518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2D020B-AEB5-414E-801B-F95B1F634E79}" type="datetimeFigureOut">
              <a:rPr lang="en-AU" smtClean="0"/>
              <a:t>29/12/2015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F183C5-A9CE-49E1-B54F-9C15998F6119}" type="slidenum">
              <a:rPr lang="en-AU" smtClean="0"/>
              <a:t>‹#›</a:t>
            </a:fld>
            <a:endParaRPr lang="en-AU"/>
          </a:p>
        </p:txBody>
      </p:sp>
    </p:spTree>
    <p:extLst>
      <p:ext uri="{BB962C8B-B14F-4D97-AF65-F5344CB8AC3E}">
        <p14:creationId xmlns:p14="http://schemas.microsoft.com/office/powerpoint/2010/main" val="4216845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A2D020B-AEB5-414E-801B-F95B1F634E79}" type="datetimeFigureOut">
              <a:rPr lang="en-AU" smtClean="0"/>
              <a:t>29/12/2015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F183C5-A9CE-49E1-B54F-9C15998F6119}" type="slidenum">
              <a:rPr lang="en-AU" smtClean="0"/>
              <a:t>‹#›</a:t>
            </a:fld>
            <a:endParaRPr lang="en-AU"/>
          </a:p>
        </p:txBody>
      </p:sp>
    </p:spTree>
    <p:extLst>
      <p:ext uri="{BB962C8B-B14F-4D97-AF65-F5344CB8AC3E}">
        <p14:creationId xmlns:p14="http://schemas.microsoft.com/office/powerpoint/2010/main" val="3498747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A2D020B-AEB5-414E-801B-F95B1F634E79}" type="datetimeFigureOut">
              <a:rPr lang="en-AU" smtClean="0"/>
              <a:t>29/12/2015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5F183C5-A9CE-49E1-B54F-9C15998F6119}" type="slidenum">
              <a:rPr lang="en-AU" smtClean="0"/>
              <a:t>‹#›</a:t>
            </a:fld>
            <a:endParaRPr lang="en-AU"/>
          </a:p>
        </p:txBody>
      </p:sp>
    </p:spTree>
    <p:extLst>
      <p:ext uri="{BB962C8B-B14F-4D97-AF65-F5344CB8AC3E}">
        <p14:creationId xmlns:p14="http://schemas.microsoft.com/office/powerpoint/2010/main" val="49476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A2D020B-AEB5-414E-801B-F95B1F634E79}" type="datetimeFigureOut">
              <a:rPr lang="en-AU" smtClean="0"/>
              <a:t>29/12/2015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5F183C5-A9CE-49E1-B54F-9C15998F6119}" type="slidenum">
              <a:rPr lang="en-AU" smtClean="0"/>
              <a:t>‹#›</a:t>
            </a:fld>
            <a:endParaRPr lang="en-AU"/>
          </a:p>
        </p:txBody>
      </p:sp>
    </p:spTree>
    <p:extLst>
      <p:ext uri="{BB962C8B-B14F-4D97-AF65-F5344CB8AC3E}">
        <p14:creationId xmlns:p14="http://schemas.microsoft.com/office/powerpoint/2010/main" val="599484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D020B-AEB5-414E-801B-F95B1F634E79}" type="datetimeFigureOut">
              <a:rPr lang="en-AU" smtClean="0"/>
              <a:t>29/12/2015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5F183C5-A9CE-49E1-B54F-9C15998F6119}" type="slidenum">
              <a:rPr lang="en-AU" smtClean="0"/>
              <a:t>‹#›</a:t>
            </a:fld>
            <a:endParaRPr lang="en-AU"/>
          </a:p>
        </p:txBody>
      </p:sp>
    </p:spTree>
    <p:extLst>
      <p:ext uri="{BB962C8B-B14F-4D97-AF65-F5344CB8AC3E}">
        <p14:creationId xmlns:p14="http://schemas.microsoft.com/office/powerpoint/2010/main" val="1342063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D020B-AEB5-414E-801B-F95B1F634E79}" type="datetimeFigureOut">
              <a:rPr lang="en-AU" smtClean="0"/>
              <a:t>29/12/2015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F183C5-A9CE-49E1-B54F-9C15998F6119}" type="slidenum">
              <a:rPr lang="en-AU" smtClean="0"/>
              <a:t>‹#›</a:t>
            </a:fld>
            <a:endParaRPr lang="en-AU"/>
          </a:p>
        </p:txBody>
      </p:sp>
    </p:spTree>
    <p:extLst>
      <p:ext uri="{BB962C8B-B14F-4D97-AF65-F5344CB8AC3E}">
        <p14:creationId xmlns:p14="http://schemas.microsoft.com/office/powerpoint/2010/main" val="365774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D020B-AEB5-414E-801B-F95B1F634E79}" type="datetimeFigureOut">
              <a:rPr lang="en-AU" smtClean="0"/>
              <a:t>29/12/2015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F183C5-A9CE-49E1-B54F-9C15998F6119}" type="slidenum">
              <a:rPr lang="en-AU" smtClean="0"/>
              <a:t>‹#›</a:t>
            </a:fld>
            <a:endParaRPr lang="en-AU"/>
          </a:p>
        </p:txBody>
      </p:sp>
    </p:spTree>
    <p:extLst>
      <p:ext uri="{BB962C8B-B14F-4D97-AF65-F5344CB8AC3E}">
        <p14:creationId xmlns:p14="http://schemas.microsoft.com/office/powerpoint/2010/main" val="4278945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D020B-AEB5-414E-801B-F95B1F634E79}" type="datetimeFigureOut">
              <a:rPr lang="en-AU" smtClean="0"/>
              <a:t>29/12/2015</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183C5-A9CE-49E1-B54F-9C15998F6119}" type="slidenum">
              <a:rPr lang="en-AU" smtClean="0"/>
              <a:t>‹#›</a:t>
            </a:fld>
            <a:endParaRPr lang="en-AU"/>
          </a:p>
        </p:txBody>
      </p:sp>
    </p:spTree>
    <p:extLst>
      <p:ext uri="{BB962C8B-B14F-4D97-AF65-F5344CB8AC3E}">
        <p14:creationId xmlns:p14="http://schemas.microsoft.com/office/powerpoint/2010/main" val="1370264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6.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Evidence%20guide%20for%20highly%20accomplished%20teacher%20librarians%20-%20final.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hyperlink" Target="ASLA%20evidence%20guide%20proficient%20career%20stage%20final.pdf"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11254" y="2935981"/>
            <a:ext cx="8280400" cy="1292225"/>
          </a:xfrm>
        </p:spPr>
        <p:txBody>
          <a:bodyPr>
            <a:normAutofit/>
          </a:bodyPr>
          <a:lstStyle/>
          <a:p>
            <a:pPr algn="ctr"/>
            <a:r>
              <a:rPr lang="en-AU" sz="4800" b="1" dirty="0"/>
              <a:t>Preparing for AITSL accreditation</a:t>
            </a:r>
            <a:endParaRPr lang="en-US" sz="4800" b="1" dirty="0">
              <a:solidFill>
                <a:srgbClr val="C4262E"/>
              </a:solidFill>
              <a:ea typeface="ＭＳ Ｐゴシック" panose="020B0600070205080204" pitchFamily="34" charset="-128"/>
            </a:endParaRPr>
          </a:p>
        </p:txBody>
      </p:sp>
      <p:sp>
        <p:nvSpPr>
          <p:cNvPr id="2" name="Rectangle 1"/>
          <p:cNvSpPr/>
          <p:nvPr/>
        </p:nvSpPr>
        <p:spPr>
          <a:xfrm>
            <a:off x="3151031" y="4573417"/>
            <a:ext cx="6096000" cy="1474250"/>
          </a:xfrm>
          <a:prstGeom prst="rect">
            <a:avLst/>
          </a:prstGeom>
        </p:spPr>
        <p:txBody>
          <a:bodyPr>
            <a:spAutoFit/>
          </a:bodyPr>
          <a:lstStyle/>
          <a:p>
            <a:pPr lvl="0" algn="ctr">
              <a:lnSpc>
                <a:spcPct val="90000"/>
              </a:lnSpc>
              <a:spcBef>
                <a:spcPts val="1000"/>
              </a:spcBef>
            </a:pPr>
            <a:r>
              <a:rPr lang="en-AU" i="1" dirty="0">
                <a:solidFill>
                  <a:schemeClr val="bg1"/>
                </a:solidFill>
              </a:rPr>
              <a:t>Lee  FitzGerald</a:t>
            </a:r>
          </a:p>
          <a:p>
            <a:pPr lvl="0" algn="ctr">
              <a:lnSpc>
                <a:spcPct val="90000"/>
              </a:lnSpc>
              <a:spcBef>
                <a:spcPts val="1000"/>
              </a:spcBef>
            </a:pPr>
            <a:r>
              <a:rPr lang="en-AU" i="1" dirty="0">
                <a:solidFill>
                  <a:schemeClr val="bg1"/>
                </a:solidFill>
              </a:rPr>
              <a:t>Lecturer, Teacher Librarianship</a:t>
            </a:r>
          </a:p>
          <a:p>
            <a:pPr lvl="0" algn="ctr">
              <a:lnSpc>
                <a:spcPct val="90000"/>
              </a:lnSpc>
              <a:spcBef>
                <a:spcPts val="1000"/>
              </a:spcBef>
            </a:pPr>
            <a:r>
              <a:rPr lang="en-AU" i="1" dirty="0">
                <a:solidFill>
                  <a:schemeClr val="bg1"/>
                </a:solidFill>
              </a:rPr>
              <a:t>School of Information Studies</a:t>
            </a:r>
          </a:p>
          <a:p>
            <a:pPr lvl="0" algn="ctr">
              <a:lnSpc>
                <a:spcPct val="90000"/>
              </a:lnSpc>
              <a:spcBef>
                <a:spcPts val="1000"/>
              </a:spcBef>
            </a:pPr>
            <a:r>
              <a:rPr lang="en-AU" i="1" dirty="0">
                <a:solidFill>
                  <a:schemeClr val="bg1"/>
                </a:solidFill>
              </a:rPr>
              <a:t>Charles Sturt University.</a:t>
            </a:r>
          </a:p>
        </p:txBody>
      </p:sp>
    </p:spTree>
    <p:extLst>
      <p:ext uri="{BB962C8B-B14F-4D97-AF65-F5344CB8AC3E}">
        <p14:creationId xmlns:p14="http://schemas.microsoft.com/office/powerpoint/2010/main" val="1336115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Lee FitzGerald, Lecturer in Teacher Librarianship - 22 July, 2015</a:t>
            </a:r>
            <a:endParaRPr lang="en-AU"/>
          </a:p>
        </p:txBody>
      </p:sp>
      <p:pic>
        <p:nvPicPr>
          <p:cNvPr id="3" name="Content Placeholder 3" descr="Process report Guided Inquir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762449" y="646331"/>
            <a:ext cx="8829637" cy="5735115"/>
          </a:xfrm>
          <a:prstGeom prst="rect">
            <a:avLst/>
          </a:prstGeom>
        </p:spPr>
      </p:pic>
      <p:sp>
        <p:nvSpPr>
          <p:cNvPr id="4" name="Rectangle 3"/>
          <p:cNvSpPr/>
          <p:nvPr/>
        </p:nvSpPr>
        <p:spPr>
          <a:xfrm>
            <a:off x="0" y="0"/>
            <a:ext cx="6177268" cy="646331"/>
          </a:xfrm>
          <a:prstGeom prst="rect">
            <a:avLst/>
          </a:prstGeom>
        </p:spPr>
        <p:txBody>
          <a:bodyPr wrap="none">
            <a:spAutoFit/>
          </a:bodyPr>
          <a:lstStyle/>
          <a:p>
            <a:r>
              <a:rPr lang="en-AU" sz="3600" b="1" dirty="0"/>
              <a:t>Evidence: Assessment - process</a:t>
            </a:r>
            <a:endParaRPr lang="en-AU" sz="3600" dirty="0"/>
          </a:p>
        </p:txBody>
      </p:sp>
    </p:spTree>
    <p:extLst>
      <p:ext uri="{BB962C8B-B14F-4D97-AF65-F5344CB8AC3E}">
        <p14:creationId xmlns:p14="http://schemas.microsoft.com/office/powerpoint/2010/main" val="556883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Lee FitzGerald, Lecturer in Teacher Librarianship - 22 July, 2015</a:t>
            </a:r>
            <a:endParaRPr lang="en-AU"/>
          </a:p>
        </p:txBody>
      </p:sp>
      <p:pic>
        <p:nvPicPr>
          <p:cNvPr id="3" name="Content Placeholder 6" descr="Marks ancient.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011681" y="535857"/>
            <a:ext cx="8778240" cy="5761634"/>
          </a:xfrm>
          <a:prstGeom prst="rect">
            <a:avLst/>
          </a:prstGeom>
        </p:spPr>
      </p:pic>
      <p:sp>
        <p:nvSpPr>
          <p:cNvPr id="4" name="Rectangle 3"/>
          <p:cNvSpPr/>
          <p:nvPr/>
        </p:nvSpPr>
        <p:spPr>
          <a:xfrm>
            <a:off x="0" y="0"/>
            <a:ext cx="6177268" cy="646331"/>
          </a:xfrm>
          <a:prstGeom prst="rect">
            <a:avLst/>
          </a:prstGeom>
        </p:spPr>
        <p:txBody>
          <a:bodyPr wrap="none">
            <a:spAutoFit/>
          </a:bodyPr>
          <a:lstStyle/>
          <a:p>
            <a:r>
              <a:rPr lang="en-AU" sz="3600" b="1" dirty="0"/>
              <a:t>Evidence: Assessment - process</a:t>
            </a:r>
            <a:endParaRPr lang="en-AU" sz="3600" dirty="0"/>
          </a:p>
        </p:txBody>
      </p:sp>
    </p:spTree>
    <p:extLst>
      <p:ext uri="{BB962C8B-B14F-4D97-AF65-F5344CB8AC3E}">
        <p14:creationId xmlns:p14="http://schemas.microsoft.com/office/powerpoint/2010/main" val="3319558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Lee FitzGerald, Lecturer in Teacher Librarianship - 22 July, 2015</a:t>
            </a:r>
            <a:endParaRPr lang="en-AU"/>
          </a:p>
        </p:txBody>
      </p:sp>
      <p:pic>
        <p:nvPicPr>
          <p:cNvPr id="3" name="Picture 2"/>
          <p:cNvPicPr>
            <a:picLocks noChangeAspect="1"/>
          </p:cNvPicPr>
          <p:nvPr/>
        </p:nvPicPr>
        <p:blipFill>
          <a:blip r:embed="rId3"/>
          <a:stretch>
            <a:fillRect/>
          </a:stretch>
        </p:blipFill>
        <p:spPr>
          <a:xfrm>
            <a:off x="362838" y="0"/>
            <a:ext cx="11327664" cy="2442203"/>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838" y="1984790"/>
            <a:ext cx="11327665" cy="3681491"/>
          </a:xfrm>
          <a:prstGeom prst="rect">
            <a:avLst/>
          </a:prstGeom>
        </p:spPr>
      </p:pic>
    </p:spTree>
    <p:extLst>
      <p:ext uri="{BB962C8B-B14F-4D97-AF65-F5344CB8AC3E}">
        <p14:creationId xmlns:p14="http://schemas.microsoft.com/office/powerpoint/2010/main" val="100976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0"/>
            <a:ext cx="12192000" cy="1079500"/>
          </a:xfrm>
        </p:spPr>
        <p:txBody>
          <a:bodyPr>
            <a:normAutofit/>
          </a:bodyPr>
          <a:lstStyle/>
          <a:p>
            <a:r>
              <a:rPr lang="en-AU" sz="2800" b="1" dirty="0" smtClean="0">
                <a:cs typeface="Arial" panose="020B0604020202020204" pitchFamily="34" charset="0"/>
              </a:rPr>
              <a:t>Evidence of interpreting student data:  SLIM (School </a:t>
            </a:r>
            <a:r>
              <a:rPr lang="en-AU" sz="2800" b="1" dirty="0">
                <a:cs typeface="Arial" panose="020B0604020202020204" pitchFamily="34" charset="0"/>
              </a:rPr>
              <a:t>Library Impact Measure) Toolkit</a:t>
            </a:r>
          </a:p>
        </p:txBody>
      </p:sp>
      <p:sp>
        <p:nvSpPr>
          <p:cNvPr id="19459" name="Content Placeholder 2"/>
          <p:cNvSpPr>
            <a:spLocks noGrp="1"/>
          </p:cNvSpPr>
          <p:nvPr>
            <p:ph sz="quarter" idx="1"/>
          </p:nvPr>
        </p:nvSpPr>
        <p:spPr>
          <a:xfrm>
            <a:off x="1992313" y="1125538"/>
            <a:ext cx="8291512" cy="5327650"/>
          </a:xfrm>
        </p:spPr>
        <p:txBody>
          <a:bodyPr>
            <a:normAutofit fontScale="77500" lnSpcReduction="20000"/>
          </a:bodyPr>
          <a:lstStyle/>
          <a:p>
            <a:pPr marL="0" indent="0"/>
            <a:r>
              <a:rPr lang="en-AU" b="1" dirty="0"/>
              <a:t>Q1: Take some time to think about your topic. Now write down what you know about it.</a:t>
            </a:r>
          </a:p>
          <a:p>
            <a:pPr marL="0" indent="0"/>
            <a:endParaRPr lang="en-AU" b="1" dirty="0"/>
          </a:p>
          <a:p>
            <a:pPr marL="0" indent="0"/>
            <a:r>
              <a:rPr lang="en-AU" b="1" dirty="0"/>
              <a:t>Q2: How interested are you in this topic? Not at all/Not much/Quite a bit/A great deal</a:t>
            </a:r>
          </a:p>
          <a:p>
            <a:pPr marL="0" indent="0"/>
            <a:endParaRPr lang="en-AU" b="1" dirty="0"/>
          </a:p>
          <a:p>
            <a:pPr marL="0" indent="0"/>
            <a:r>
              <a:rPr lang="en-AU" b="1" dirty="0"/>
              <a:t>Q3:  How much do you know about this topic? Nothing/ Not much/Quite a bit/A great deal.</a:t>
            </a:r>
          </a:p>
          <a:p>
            <a:pPr marL="0" indent="0"/>
            <a:endParaRPr lang="en-AU" b="1" dirty="0"/>
          </a:p>
          <a:p>
            <a:pPr marL="0" indent="0"/>
            <a:r>
              <a:rPr lang="en-AU" b="1" dirty="0"/>
              <a:t>Q4: When you do research, what do you generally find easy to do?</a:t>
            </a:r>
          </a:p>
          <a:p>
            <a:pPr marL="0" indent="0"/>
            <a:endParaRPr lang="en-AU" b="1" dirty="0"/>
          </a:p>
          <a:p>
            <a:pPr marL="0" indent="0"/>
            <a:r>
              <a:rPr lang="en-AU" b="1" dirty="0"/>
              <a:t>Q5: When you do research, what do you generally find difficult to do?</a:t>
            </a:r>
          </a:p>
          <a:p>
            <a:pPr marL="0" indent="0"/>
            <a:endParaRPr lang="en-AU" b="1" dirty="0"/>
          </a:p>
          <a:p>
            <a:pPr marL="0" indent="0"/>
            <a:r>
              <a:rPr lang="en-AU" b="1" dirty="0"/>
              <a:t>Q6: What did you learn in doing this research project?</a:t>
            </a:r>
          </a:p>
          <a:p>
            <a:pPr marL="0" indent="0"/>
            <a:endParaRPr lang="en-AU" sz="1600" dirty="0"/>
          </a:p>
        </p:txBody>
      </p:sp>
    </p:spTree>
    <p:extLst>
      <p:ext uri="{BB962C8B-B14F-4D97-AF65-F5344CB8AC3E}">
        <p14:creationId xmlns:p14="http://schemas.microsoft.com/office/powerpoint/2010/main" val="3775829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7360" y="1097280"/>
            <a:ext cx="6319520" cy="446088"/>
          </a:xfrm>
        </p:spPr>
        <p:txBody>
          <a:bodyPr>
            <a:normAutofit fontScale="90000"/>
          </a:bodyPr>
          <a:lstStyle/>
          <a:p>
            <a:r>
              <a:rPr lang="en-AU" sz="2800" b="1" dirty="0" smtClean="0"/>
              <a:t>Evidence of growth </a:t>
            </a:r>
            <a:br>
              <a:rPr lang="en-AU" sz="2800" b="1" dirty="0" smtClean="0"/>
            </a:br>
            <a:r>
              <a:rPr lang="en-AU" sz="2800" b="1" dirty="0" smtClean="0"/>
              <a:t>of deep knowledge</a:t>
            </a:r>
            <a:endParaRPr lang="en-AU" sz="2800" b="1" dirty="0"/>
          </a:p>
        </p:txBody>
      </p:sp>
      <p:pic>
        <p:nvPicPr>
          <p:cNvPr id="21507" name="Picture 7" descr="Ancient history top group.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99089" y="0"/>
            <a:ext cx="9192911" cy="6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324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320800" y="934720"/>
            <a:ext cx="3454400" cy="647700"/>
          </a:xfrm>
        </p:spPr>
        <p:txBody>
          <a:bodyPr/>
          <a:lstStyle/>
          <a:p>
            <a:r>
              <a:rPr lang="en-AU" sz="2800" b="1" dirty="0" smtClean="0"/>
              <a:t>Evidence of interest</a:t>
            </a:r>
            <a:endParaRPr lang="en-AU" sz="2800" b="1" dirty="0"/>
          </a:p>
        </p:txBody>
      </p:sp>
      <p:pic>
        <p:nvPicPr>
          <p:cNvPr id="25603" name="Content Placeholder 3" descr="Q2Ancient.pn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4926330" y="0"/>
            <a:ext cx="7265669" cy="6484117"/>
          </a:xfrm>
        </p:spPr>
      </p:pic>
    </p:spTree>
    <p:extLst>
      <p:ext uri="{BB962C8B-B14F-4D97-AF65-F5344CB8AC3E}">
        <p14:creationId xmlns:p14="http://schemas.microsoft.com/office/powerpoint/2010/main" val="3185610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0"/>
            <a:ext cx="8280400" cy="446088"/>
          </a:xfrm>
        </p:spPr>
        <p:txBody>
          <a:bodyPr>
            <a:normAutofit fontScale="90000"/>
          </a:bodyPr>
          <a:lstStyle/>
          <a:p>
            <a:r>
              <a:rPr lang="en-AU" sz="2800" b="1" dirty="0" smtClean="0"/>
              <a:t>Evidence of difficulties</a:t>
            </a:r>
            <a:endParaRPr lang="en-AU" sz="2800" b="1" dirty="0"/>
          </a:p>
        </p:txBody>
      </p:sp>
      <p:pic>
        <p:nvPicPr>
          <p:cNvPr id="30723" name="Content Placeholder 3" descr="Q5Ancient.pn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792480" y="706438"/>
            <a:ext cx="10981744" cy="5578866"/>
          </a:xfrm>
        </p:spPr>
      </p:pic>
    </p:spTree>
    <p:extLst>
      <p:ext uri="{BB962C8B-B14F-4D97-AF65-F5344CB8AC3E}">
        <p14:creationId xmlns:p14="http://schemas.microsoft.com/office/powerpoint/2010/main" val="1311402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Lee FitzGerald, Lecturer in Teacher Librarianship - 22 July, 2015</a:t>
            </a:r>
            <a:endParaRPr lang="en-AU"/>
          </a:p>
        </p:txBody>
      </p:sp>
      <p:pic>
        <p:nvPicPr>
          <p:cNvPr id="3" name="Picture 2">
            <a:hlinkClick r:id="rId3" action="ppaction://hlinkfil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079" y="0"/>
            <a:ext cx="4764712" cy="6356351"/>
          </a:xfrm>
          <a:prstGeom prst="rect">
            <a:avLst/>
          </a:prstGeom>
        </p:spPr>
      </p:pic>
      <p:pic>
        <p:nvPicPr>
          <p:cNvPr id="4" name="Picture 3">
            <a:hlinkClick r:id="rId5" action="ppaction://hlinkfil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31152" y="-24410"/>
            <a:ext cx="4553712" cy="6293667"/>
          </a:xfrm>
          <a:prstGeom prst="rect">
            <a:avLst/>
          </a:prstGeom>
        </p:spPr>
      </p:pic>
    </p:spTree>
    <p:extLst>
      <p:ext uri="{BB962C8B-B14F-4D97-AF65-F5344CB8AC3E}">
        <p14:creationId xmlns:p14="http://schemas.microsoft.com/office/powerpoint/2010/main" val="1607168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Lee FitzGerald, Lecturer in Teacher Librarianship - 22 July, 2015</a:t>
            </a:r>
            <a:endParaRPr lang="en-AU"/>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2962" y="48038"/>
            <a:ext cx="8849249" cy="190786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961" y="1955904"/>
            <a:ext cx="8849249" cy="4335168"/>
          </a:xfrm>
          <a:prstGeom prst="rect">
            <a:avLst/>
          </a:prstGeom>
        </p:spPr>
      </p:pic>
    </p:spTree>
    <p:extLst>
      <p:ext uri="{BB962C8B-B14F-4D97-AF65-F5344CB8AC3E}">
        <p14:creationId xmlns:p14="http://schemas.microsoft.com/office/powerpoint/2010/main" val="3892006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Lee FitzGerald, Lecturer in Teacher Librarianship - 22 July, 2015</a:t>
            </a:r>
            <a:endParaRPr lang="en-AU"/>
          </a:p>
        </p:txBody>
      </p:sp>
      <p:pic>
        <p:nvPicPr>
          <p:cNvPr id="3" name="Picture 2"/>
          <p:cNvPicPr>
            <a:picLocks noChangeAspect="1"/>
          </p:cNvPicPr>
          <p:nvPr/>
        </p:nvPicPr>
        <p:blipFill>
          <a:blip r:embed="rId3"/>
          <a:stretch>
            <a:fillRect/>
          </a:stretch>
        </p:blipFill>
        <p:spPr>
          <a:xfrm>
            <a:off x="1078210" y="1"/>
            <a:ext cx="9831932" cy="227236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8210" y="2013134"/>
            <a:ext cx="9831932" cy="4259650"/>
          </a:xfrm>
          <a:prstGeom prst="rect">
            <a:avLst/>
          </a:prstGeom>
        </p:spPr>
      </p:pic>
    </p:spTree>
    <p:extLst>
      <p:ext uri="{BB962C8B-B14F-4D97-AF65-F5344CB8AC3E}">
        <p14:creationId xmlns:p14="http://schemas.microsoft.com/office/powerpoint/2010/main" val="3377216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52737"/>
            <a:ext cx="11283696" cy="504850"/>
          </a:xfrm>
        </p:spPr>
        <p:txBody>
          <a:bodyPr>
            <a:noAutofit/>
          </a:bodyPr>
          <a:lstStyle/>
          <a:p>
            <a:pPr algn="l"/>
            <a:r>
              <a:rPr lang="en-AU" sz="3600" b="1" dirty="0" smtClean="0"/>
              <a:t>Evidence:  Feedback </a:t>
            </a:r>
            <a:r>
              <a:rPr lang="en-AU" sz="3600" b="1" dirty="0"/>
              <a:t>from teachers and teacher librarians</a:t>
            </a:r>
          </a:p>
        </p:txBody>
      </p:sp>
      <p:pic>
        <p:nvPicPr>
          <p:cNvPr id="12291" name="Content Placeholder 3" descr="Feedback on wiki.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713232" y="667315"/>
            <a:ext cx="10207304" cy="5768884"/>
          </a:xfrm>
        </p:spPr>
      </p:pic>
      <p:sp>
        <p:nvSpPr>
          <p:cNvPr id="2" name="Footer Placeholder 1"/>
          <p:cNvSpPr>
            <a:spLocks noGrp="1"/>
          </p:cNvSpPr>
          <p:nvPr>
            <p:ph type="ftr" sz="quarter" idx="11"/>
          </p:nvPr>
        </p:nvSpPr>
        <p:spPr>
          <a:xfrm>
            <a:off x="4151784" y="6413680"/>
            <a:ext cx="5458792" cy="365125"/>
          </a:xfrm>
        </p:spPr>
        <p:txBody>
          <a:bodyPr/>
          <a:lstStyle/>
          <a:p>
            <a:r>
              <a:rPr lang="en-AU" smtClean="0"/>
              <a:t>Lee FitzGerald, Lecturer in Teacher Librarianship - 22 July, 2015</a:t>
            </a:r>
            <a:endParaRPr lang="en-AU" dirty="0"/>
          </a:p>
        </p:txBody>
      </p:sp>
    </p:spTree>
    <p:extLst>
      <p:ext uri="{BB962C8B-B14F-4D97-AF65-F5344CB8AC3E}">
        <p14:creationId xmlns:p14="http://schemas.microsoft.com/office/powerpoint/2010/main" val="4189594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Lee FitzGerald, Lecturer in Teacher Librarianship - 22 July, 2015</a:t>
            </a:r>
            <a:endParaRPr lang="en-AU"/>
          </a:p>
        </p:txBody>
      </p:sp>
      <p:pic>
        <p:nvPicPr>
          <p:cNvPr id="3" name="Picture 2"/>
          <p:cNvPicPr>
            <a:picLocks noChangeAspect="1"/>
          </p:cNvPicPr>
          <p:nvPr/>
        </p:nvPicPr>
        <p:blipFill>
          <a:blip r:embed="rId3"/>
          <a:stretch>
            <a:fillRect/>
          </a:stretch>
        </p:blipFill>
        <p:spPr>
          <a:xfrm>
            <a:off x="997219" y="0"/>
            <a:ext cx="10518319" cy="226771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7220" y="1922757"/>
            <a:ext cx="10518318" cy="4537028"/>
          </a:xfrm>
          <a:prstGeom prst="rect">
            <a:avLst/>
          </a:prstGeom>
        </p:spPr>
      </p:pic>
    </p:spTree>
    <p:extLst>
      <p:ext uri="{BB962C8B-B14F-4D97-AF65-F5344CB8AC3E}">
        <p14:creationId xmlns:p14="http://schemas.microsoft.com/office/powerpoint/2010/main" val="2940367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Lee FitzGerald, Lecturer in Teacher Librarianship - 22 July, 2015</a:t>
            </a:r>
            <a:endParaRPr lang="en-AU"/>
          </a:p>
        </p:txBody>
      </p:sp>
      <p:pic>
        <p:nvPicPr>
          <p:cNvPr id="3" name="Picture 2"/>
          <p:cNvPicPr>
            <a:picLocks noChangeAspect="1"/>
          </p:cNvPicPr>
          <p:nvPr/>
        </p:nvPicPr>
        <p:blipFill>
          <a:blip r:embed="rId3"/>
          <a:stretch>
            <a:fillRect/>
          </a:stretch>
        </p:blipFill>
        <p:spPr>
          <a:xfrm>
            <a:off x="841248" y="-1"/>
            <a:ext cx="10772407" cy="232249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1248" y="2450592"/>
            <a:ext cx="10736882" cy="2494877"/>
          </a:xfrm>
          <a:prstGeom prst="rect">
            <a:avLst/>
          </a:prstGeom>
        </p:spPr>
      </p:pic>
    </p:spTree>
    <p:extLst>
      <p:ext uri="{BB962C8B-B14F-4D97-AF65-F5344CB8AC3E}">
        <p14:creationId xmlns:p14="http://schemas.microsoft.com/office/powerpoint/2010/main" val="3638900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32542" y="254133"/>
            <a:ext cx="5903913" cy="446088"/>
          </a:xfrm>
        </p:spPr>
        <p:txBody>
          <a:bodyPr>
            <a:noAutofit/>
          </a:bodyPr>
          <a:lstStyle/>
          <a:p>
            <a:pPr algn="l"/>
            <a:r>
              <a:rPr lang="en-AU" sz="3600" b="1" dirty="0"/>
              <a:t>Assessment - Product</a:t>
            </a:r>
          </a:p>
        </p:txBody>
      </p:sp>
      <p:pic>
        <p:nvPicPr>
          <p:cNvPr id="15363" name="Content Placeholder 3" descr="Marking criteria product.pn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512065" y="908720"/>
            <a:ext cx="11411208" cy="5239132"/>
          </a:xfrm>
          <a:ln w="41275">
            <a:solidFill>
              <a:schemeClr val="tx1"/>
            </a:solidFill>
            <a:miter lim="800000"/>
            <a:headEnd/>
            <a:tailEnd/>
          </a:ln>
        </p:spPr>
      </p:pic>
      <p:sp>
        <p:nvSpPr>
          <p:cNvPr id="2" name="Footer Placeholder 1"/>
          <p:cNvSpPr>
            <a:spLocks noGrp="1"/>
          </p:cNvSpPr>
          <p:nvPr>
            <p:ph type="ftr" sz="quarter" idx="11"/>
          </p:nvPr>
        </p:nvSpPr>
        <p:spPr>
          <a:xfrm>
            <a:off x="4165600" y="6356351"/>
            <a:ext cx="5170760" cy="365125"/>
          </a:xfrm>
        </p:spPr>
        <p:txBody>
          <a:bodyPr/>
          <a:lstStyle/>
          <a:p>
            <a:r>
              <a:rPr lang="en-AU" smtClean="0"/>
              <a:t>Lee FitzGerald, Lecturer in Teacher Librarianship - 22 July, 2015</a:t>
            </a:r>
            <a:endParaRPr lang="en-AU" dirty="0"/>
          </a:p>
        </p:txBody>
      </p:sp>
    </p:spTree>
    <p:extLst>
      <p:ext uri="{BB962C8B-B14F-4D97-AF65-F5344CB8AC3E}">
        <p14:creationId xmlns:p14="http://schemas.microsoft.com/office/powerpoint/2010/main" val="1670379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7600" y="241839"/>
            <a:ext cx="8276000" cy="446088"/>
          </a:xfrm>
        </p:spPr>
        <p:txBody>
          <a:bodyPr>
            <a:noAutofit/>
          </a:bodyPr>
          <a:lstStyle/>
          <a:p>
            <a:pPr algn="l"/>
            <a:r>
              <a:rPr lang="en-AU" sz="3600" b="1" dirty="0" smtClean="0"/>
              <a:t>Evidence:  Assessment </a:t>
            </a:r>
            <a:r>
              <a:rPr lang="en-AU" sz="3600" b="1" dirty="0"/>
              <a:t>- Process</a:t>
            </a:r>
          </a:p>
        </p:txBody>
      </p:sp>
      <p:pic>
        <p:nvPicPr>
          <p:cNvPr id="16387" name="Content Placeholder 3" descr="Marking criteria process.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7600" y="870807"/>
            <a:ext cx="12164400" cy="5345155"/>
          </a:xfrm>
          <a:ln w="38100">
            <a:solidFill>
              <a:schemeClr val="tx1"/>
            </a:solidFill>
            <a:miter lim="800000"/>
            <a:headEnd/>
            <a:tailEnd/>
          </a:ln>
        </p:spPr>
      </p:pic>
      <p:sp>
        <p:nvSpPr>
          <p:cNvPr id="2" name="Footer Placeholder 1"/>
          <p:cNvSpPr>
            <a:spLocks noGrp="1"/>
          </p:cNvSpPr>
          <p:nvPr>
            <p:ph type="ftr" sz="quarter" idx="11"/>
          </p:nvPr>
        </p:nvSpPr>
        <p:spPr>
          <a:xfrm>
            <a:off x="4165600" y="6356351"/>
            <a:ext cx="5314776" cy="365125"/>
          </a:xfrm>
        </p:spPr>
        <p:txBody>
          <a:bodyPr/>
          <a:lstStyle/>
          <a:p>
            <a:r>
              <a:rPr lang="en-AU" smtClean="0"/>
              <a:t>Lee FitzGerald, Lecturer in Teacher Librarianship - 22 July, 2015</a:t>
            </a:r>
            <a:endParaRPr lang="en-AU" dirty="0"/>
          </a:p>
        </p:txBody>
      </p:sp>
    </p:spTree>
    <p:extLst>
      <p:ext uri="{BB962C8B-B14F-4D97-AF65-F5344CB8AC3E}">
        <p14:creationId xmlns:p14="http://schemas.microsoft.com/office/powerpoint/2010/main" val="1357490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1277</Words>
  <Application>Microsoft Office PowerPoint</Application>
  <PresentationFormat>Widescreen</PresentationFormat>
  <Paragraphs>108</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Ｐゴシック</vt:lpstr>
      <vt:lpstr>Arial</vt:lpstr>
      <vt:lpstr>Calibri</vt:lpstr>
      <vt:lpstr>Calibri Light</vt:lpstr>
      <vt:lpstr>Wingdings</vt:lpstr>
      <vt:lpstr>Office Theme</vt:lpstr>
      <vt:lpstr>Preparing for AITSL accreditation</vt:lpstr>
      <vt:lpstr>PowerPoint Presentation</vt:lpstr>
      <vt:lpstr>PowerPoint Presentation</vt:lpstr>
      <vt:lpstr>PowerPoint Presentation</vt:lpstr>
      <vt:lpstr>Evidence:  Feedback from teachers and teacher librarians</vt:lpstr>
      <vt:lpstr>PowerPoint Presentation</vt:lpstr>
      <vt:lpstr>PowerPoint Presentation</vt:lpstr>
      <vt:lpstr>Assessment - Product</vt:lpstr>
      <vt:lpstr>Evidence:  Assessment - Process</vt:lpstr>
      <vt:lpstr>PowerPoint Presentation</vt:lpstr>
      <vt:lpstr>PowerPoint Presentation</vt:lpstr>
      <vt:lpstr>PowerPoint Presentation</vt:lpstr>
      <vt:lpstr>Evidence of interpreting student data:  SLIM (School Library Impact Measure) Toolkit</vt:lpstr>
      <vt:lpstr>Evidence of growth  of deep knowledge</vt:lpstr>
      <vt:lpstr>Evidence of interest</vt:lpstr>
      <vt:lpstr>Evidence of difficulties</vt:lpstr>
    </vt:vector>
  </TitlesOfParts>
  <Company>Charles Sturt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AITSL accreditation</dc:title>
  <dc:creator>Fitzgerald, Lee</dc:creator>
  <cp:lastModifiedBy>Fitzgerald, Lee</cp:lastModifiedBy>
  <cp:revision>2</cp:revision>
  <dcterms:created xsi:type="dcterms:W3CDTF">2015-12-28T08:39:09Z</dcterms:created>
  <dcterms:modified xsi:type="dcterms:W3CDTF">2015-12-29T01:32:08Z</dcterms:modified>
</cp:coreProperties>
</file>